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4105" r:id="rId5"/>
  </p:sldMasterIdLst>
  <p:notesMasterIdLst>
    <p:notesMasterId r:id="rId24"/>
  </p:notesMasterIdLst>
  <p:handoutMasterIdLst>
    <p:handoutMasterId r:id="rId25"/>
  </p:handoutMasterIdLst>
  <p:sldIdLst>
    <p:sldId id="2076136272" r:id="rId6"/>
    <p:sldId id="2076136306" r:id="rId7"/>
    <p:sldId id="2076136317" r:id="rId8"/>
    <p:sldId id="2076136318" r:id="rId9"/>
    <p:sldId id="2076136289" r:id="rId10"/>
    <p:sldId id="2076136319" r:id="rId11"/>
    <p:sldId id="2076136320" r:id="rId12"/>
    <p:sldId id="2076136322" r:id="rId13"/>
    <p:sldId id="2076136323" r:id="rId14"/>
    <p:sldId id="2076136325" r:id="rId15"/>
    <p:sldId id="2076136326" r:id="rId16"/>
    <p:sldId id="2076136327" r:id="rId17"/>
    <p:sldId id="2076136329" r:id="rId18"/>
    <p:sldId id="2076136321" r:id="rId19"/>
    <p:sldId id="2076136311" r:id="rId20"/>
    <p:sldId id="2076136292" r:id="rId21"/>
    <p:sldId id="2076136302" r:id="rId22"/>
    <p:sldId id="2076136324" r:id="rId23"/>
  </p:sldIdLst>
  <p:sldSz cx="14630400" cy="82296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Segoe UI Semibold" panose="020B0502040204020203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G" id="{4B2DE8E9-9E55-4C3F-8350-4C1FC5FEEBDE}">
          <p14:sldIdLst>
            <p14:sldId id="2076136272"/>
            <p14:sldId id="2076136306"/>
            <p14:sldId id="2076136317"/>
            <p14:sldId id="2076136318"/>
            <p14:sldId id="2076136289"/>
            <p14:sldId id="2076136319"/>
            <p14:sldId id="2076136320"/>
            <p14:sldId id="2076136322"/>
            <p14:sldId id="2076136323"/>
            <p14:sldId id="2076136325"/>
            <p14:sldId id="2076136326"/>
            <p14:sldId id="2076136327"/>
            <p14:sldId id="2076136329"/>
            <p14:sldId id="2076136321"/>
            <p14:sldId id="2076136311"/>
            <p14:sldId id="2076136292"/>
            <p14:sldId id="2076136302"/>
            <p14:sldId id="2076136324"/>
          </p14:sldIdLst>
        </p14:section>
        <p14:section name="White" id="{C59360EB-2B9B-440B-870D-97EACCA6FCD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23F"/>
    <a:srgbClr val="FFFFFF"/>
    <a:srgbClr val="53EDFF"/>
    <a:srgbClr val="9BF00B"/>
    <a:srgbClr val="50E6FF"/>
    <a:srgbClr val="0078D4"/>
    <a:srgbClr val="53EFFF"/>
    <a:srgbClr val="054B16"/>
    <a:srgbClr val="0C59A4"/>
    <a:srgbClr val="007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05" autoAdjust="0"/>
    <p:restoredTop sz="86459" autoAdjust="0"/>
  </p:normalViewPr>
  <p:slideViewPr>
    <p:cSldViewPr snapToGrid="0" snapToObjects="1">
      <p:cViewPr varScale="1">
        <p:scale>
          <a:sx n="110" d="100"/>
          <a:sy n="110" d="100"/>
        </p:scale>
        <p:origin x="176" y="44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9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font" Target="fonts/font9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4/23/24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8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D0D0D"/>
                </a:solidFill>
                <a:effectLst/>
                <a:latin typeface="Söhne"/>
              </a:rPr>
              <a:t>Introduction (10 minutes)</a:t>
            </a:r>
          </a:p>
          <a:p>
            <a:r>
              <a:rPr lang="en-IN" b="1" i="0" dirty="0">
                <a:solidFill>
                  <a:srgbClr val="0D0D0D"/>
                </a:solidFill>
                <a:effectLst/>
                <a:latin typeface="Söhne"/>
              </a:rPr>
              <a:t>Real-time Data Integration with LLM (5 minutes)</a:t>
            </a:r>
          </a:p>
          <a:p>
            <a:r>
              <a:rPr lang="en-IN" b="1" i="0" dirty="0">
                <a:solidFill>
                  <a:srgbClr val="0D0D0D"/>
                </a:solidFill>
                <a:effectLst/>
                <a:latin typeface="Söhne"/>
              </a:rPr>
              <a:t>Function Calling(10 minutes)</a:t>
            </a:r>
          </a:p>
          <a:p>
            <a:r>
              <a:rPr lang="en-IN" b="1" i="0" dirty="0">
                <a:solidFill>
                  <a:srgbClr val="0D0D0D"/>
                </a:solidFill>
                <a:effectLst/>
                <a:latin typeface="Söhne"/>
              </a:rPr>
              <a:t>Demo (10 minutes)</a:t>
            </a:r>
          </a:p>
          <a:p>
            <a:r>
              <a:rPr lang="en-IN" b="1" i="0" dirty="0">
                <a:solidFill>
                  <a:srgbClr val="0D0D0D"/>
                </a:solidFill>
                <a:effectLst/>
                <a:latin typeface="Söhne"/>
              </a:rPr>
              <a:t>Q&amp;A Session (5 minutes)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52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42424"/>
                </a:solidFill>
                <a:effectLst/>
                <a:latin typeface="source-serif-pro"/>
              </a:rPr>
              <a:t>Function Calling API connects large language models to external tools. While invoking an API call, can describe functions, and the model intelligently chooses to output a JSON object containing arguments to call the appropriate function.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12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5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8028A5-C8E2-43AA-983E-C1FAC22D7F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39" y="369265"/>
            <a:ext cx="1726435" cy="646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7C2792-5AE8-4E5B-BD85-F136D80450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670" y="184825"/>
            <a:ext cx="1578099" cy="83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64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rgbClr val="08023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>
              <a:solidFill>
                <a:srgbClr val="08023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rgbClr val="0802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14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624672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838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959677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18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99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71085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956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370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252960" y="7636710"/>
            <a:ext cx="2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CB5E37-4407-4270-A9AC-A6779F2D69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230" y="2552439"/>
            <a:ext cx="7122604" cy="651637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8023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IN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9041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0B0F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7042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236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93793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0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2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1416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3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6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252960" y="7636710"/>
            <a:ext cx="2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CB5E37-4407-4270-A9AC-A6779F2D69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230" y="2552439"/>
            <a:ext cx="7122604" cy="651637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IN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4804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4" r:id="rId2"/>
    <p:sldLayoutId id="2147484093" r:id="rId3"/>
    <p:sldLayoutId id="2147484091" r:id="rId4"/>
    <p:sldLayoutId id="2147484051" r:id="rId5"/>
    <p:sldLayoutId id="2147484104" r:id="rId6"/>
    <p:sldLayoutId id="2147484092" r:id="rId7"/>
    <p:sldLayoutId id="2147484094" r:id="rId8"/>
    <p:sldLayoutId id="2147484048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23167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2B0B5-4AA9-48A3-B18E-9566A99842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-1590675"/>
            <a:ext cx="12617450" cy="1590675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Global Azure Conference 2024</a:t>
            </a:r>
          </a:p>
        </p:txBody>
      </p:sp>
      <p:pic>
        <p:nvPicPr>
          <p:cNvPr id="3" name="Picture 2" descr="Azure has a new logo, but where do you download it? Here!">
            <a:extLst>
              <a:ext uri="{FF2B5EF4-FFF2-40B4-BE49-F238E27FC236}">
                <a16:creationId xmlns:a16="http://schemas.microsoft.com/office/drawing/2014/main" id="{4B4E99AC-F8C5-95FF-71CA-557CBC682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03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C651-0520-69DE-CE44-2E69F61F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1146089"/>
            <a:ext cx="10130366" cy="598305"/>
          </a:xfrm>
        </p:spPr>
        <p:txBody>
          <a:bodyPr/>
          <a:lstStyle/>
          <a:p>
            <a:r>
              <a:rPr lang="en-US" dirty="0"/>
              <a:t>Steps for Implementing function call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37C4F-90DB-7F85-354C-0C6B42527C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18782" y="1865461"/>
            <a:ext cx="10972800" cy="110799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Define Function description</a:t>
            </a:r>
          </a:p>
          <a:p>
            <a:pPr marL="457200" indent="-457200">
              <a:buAutoNum type="arabicPeriod"/>
            </a:pPr>
            <a:r>
              <a:rPr lang="en-US" dirty="0"/>
              <a:t>Define the actual function</a:t>
            </a:r>
          </a:p>
          <a:p>
            <a:pPr marL="457200" indent="-457200">
              <a:buAutoNum type="arabicPeriod"/>
            </a:pPr>
            <a:r>
              <a:rPr lang="en-US" dirty="0"/>
              <a:t>Call the function using LLM.</a:t>
            </a:r>
          </a:p>
        </p:txBody>
      </p:sp>
    </p:spTree>
    <p:extLst>
      <p:ext uri="{BB962C8B-B14F-4D97-AF65-F5344CB8AC3E}">
        <p14:creationId xmlns:p14="http://schemas.microsoft.com/office/powerpoint/2010/main" val="89166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C651-0520-69DE-CE44-2E69F61F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1146089"/>
            <a:ext cx="10130366" cy="598305"/>
          </a:xfrm>
        </p:spPr>
        <p:txBody>
          <a:bodyPr/>
          <a:lstStyle/>
          <a:p>
            <a:r>
              <a:rPr lang="en-US" dirty="0"/>
              <a:t>Step1: Define function Description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385102-1F66-DA0F-EA4C-CDAF2C1C9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267" y="1865461"/>
            <a:ext cx="6885939" cy="61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387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C651-0520-69DE-CE44-2E69F61F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1146089"/>
            <a:ext cx="10130366" cy="598305"/>
          </a:xfrm>
        </p:spPr>
        <p:txBody>
          <a:bodyPr/>
          <a:lstStyle/>
          <a:p>
            <a:r>
              <a:rPr lang="en-US" dirty="0"/>
              <a:t>Step2: Define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4387A5-C98E-22B7-72D2-1F6267194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30" y="2071117"/>
            <a:ext cx="10482059" cy="17938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FDC0CA-5387-04A1-835D-D67928B6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30" y="4114800"/>
            <a:ext cx="10482059" cy="392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69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C651-0520-69DE-CE44-2E69F61F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1146089"/>
            <a:ext cx="10130366" cy="598305"/>
          </a:xfrm>
        </p:spPr>
        <p:txBody>
          <a:bodyPr/>
          <a:lstStyle/>
          <a:p>
            <a:r>
              <a:rPr lang="en-US" dirty="0"/>
              <a:t>Step 3: Call function using LLM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5D494F-6871-5E24-420B-10A038341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30" y="2050158"/>
            <a:ext cx="13059161" cy="183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2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C8CFD-A50E-7A62-B903-E54922B6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167746"/>
            <a:ext cx="5339312" cy="1209792"/>
          </a:xfrm>
        </p:spPr>
        <p:txBody>
          <a:bodyPr/>
          <a:lstStyle/>
          <a:p>
            <a:r>
              <a:rPr lang="en-US" dirty="0"/>
              <a:t>Function Calling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6858A55-D35B-43A4-C022-66A3E5972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31" y="1441450"/>
            <a:ext cx="10160694" cy="577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52B2E0-515A-AA9F-0646-DEDB9445E38E}"/>
              </a:ext>
            </a:extLst>
          </p:cNvPr>
          <p:cNvSpPr txBox="1"/>
          <p:nvPr/>
        </p:nvSpPr>
        <p:spPr>
          <a:xfrm>
            <a:off x="1116281" y="197130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Picture 2" descr="Azure has a new logo, but where do you download it? Here!">
            <a:extLst>
              <a:ext uri="{FF2B5EF4-FFF2-40B4-BE49-F238E27FC236}">
                <a16:creationId xmlns:a16="http://schemas.microsoft.com/office/drawing/2014/main" id="{CDE402DB-F6F3-9770-A879-5B71024B0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281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82672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F6C-0D5A-4F9F-AFA0-A2B12E92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473" y="2286608"/>
            <a:ext cx="3639574" cy="2437590"/>
          </a:xfrm>
        </p:spPr>
        <p:txBody>
          <a:bodyPr/>
          <a:lstStyle/>
          <a:p>
            <a:r>
              <a:rPr lang="en-IN" b="1" dirty="0">
                <a:latin typeface="+mn-lt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624831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E87D2-E92E-4AD8-88E0-3EBF790D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927" y="3505403"/>
            <a:ext cx="5012823" cy="1218795"/>
          </a:xfrm>
        </p:spPr>
        <p:txBody>
          <a:bodyPr/>
          <a:lstStyle/>
          <a:p>
            <a:r>
              <a:rPr lang="en-US" b="1" dirty="0">
                <a:latin typeface="+mn-lt"/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3612424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4737D-F39F-E25F-D149-726F5FF6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6A6E7-F186-081E-1BB3-C27CE6A10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Arun Kumar Nagaraj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32F0E-31D8-D62B-638D-6A2BBB1AF8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3BA1EB-7F45-6A6E-53DA-958E892FD0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Naveen 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9A4E4-2CC5-0F13-6B1B-77CDE8CEC7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www.linkedin.com</a:t>
            </a:r>
            <a:r>
              <a:rPr lang="en-US" dirty="0"/>
              <a:t>/in/</a:t>
            </a:r>
            <a:r>
              <a:rPr lang="en-US" dirty="0" err="1"/>
              <a:t>naveenchandarb</a:t>
            </a:r>
            <a:r>
              <a:rPr lang="en-US" dirty="0"/>
              <a:t>/</a:t>
            </a:r>
          </a:p>
        </p:txBody>
      </p:sp>
      <p:sp>
        <p:nvSpPr>
          <p:cNvPr id="11" name="AutoShape 2">
            <a:extLst>
              <a:ext uri="{FF2B5EF4-FFF2-40B4-BE49-F238E27FC236}">
                <a16:creationId xmlns:a16="http://schemas.microsoft.com/office/drawing/2014/main" id="{2035CDF0-5495-F762-9787-5462997BC8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`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A7D057-2746-6CE1-D58E-45F516F63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1545" y="1396223"/>
            <a:ext cx="5619024" cy="68333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82AB06-CC9B-AE87-F9B0-F053D17D8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88" y="1396223"/>
            <a:ext cx="5619024" cy="668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18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6CA-5DF7-4048-893F-A47362D980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99617" y="758645"/>
            <a:ext cx="3319820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itchFamily="34" charset="0"/>
                <a:ea typeface="+mn-ea"/>
                <a:cs typeface="Segoe UI" pitchFamily="34" charset="0"/>
              </a:rPr>
              <a:t>Gold Partner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97FAE5D8-0312-49B8-8645-9F6303F7FF43}"/>
              </a:ext>
            </a:extLst>
          </p:cNvPr>
          <p:cNvSpPr txBox="1">
            <a:spLocks/>
          </p:cNvSpPr>
          <p:nvPr/>
        </p:nvSpPr>
        <p:spPr>
          <a:xfrm>
            <a:off x="9324926" y="742506"/>
            <a:ext cx="3678636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chemeClr val="bg1"/>
                </a:solidFill>
                <a:latin typeface="Segoe UI" pitchFamily="34" charset="0"/>
              </a:rPr>
              <a:t>Venue Partner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248473A2-DAD9-444B-AF48-26B729F23D3F}"/>
              </a:ext>
            </a:extLst>
          </p:cNvPr>
          <p:cNvSpPr txBox="1">
            <a:spLocks/>
          </p:cNvSpPr>
          <p:nvPr/>
        </p:nvSpPr>
        <p:spPr>
          <a:xfrm>
            <a:off x="5173331" y="4630219"/>
            <a:ext cx="4283737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rgbClr val="FFFFFF"/>
                </a:solidFill>
                <a:latin typeface="Segoe UI" pitchFamily="34" charset="0"/>
              </a:rPr>
              <a:t>Learning Partner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6FB7A-D1FF-438C-8D35-7598AFE711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3464" y="2442213"/>
            <a:ext cx="4012126" cy="4388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D7898C-490B-460C-B5D6-C646889A1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187" y="5939416"/>
            <a:ext cx="4452026" cy="125067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D63BD23-E075-8EFC-A9C3-931F507AD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1743" y="1489712"/>
            <a:ext cx="2135803" cy="213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zure has a new logo, but where do you download it? Here!">
            <a:extLst>
              <a:ext uri="{FF2B5EF4-FFF2-40B4-BE49-F238E27FC236}">
                <a16:creationId xmlns:a16="http://schemas.microsoft.com/office/drawing/2014/main" id="{2FB00B9D-BA95-8914-32F1-37AE71C9A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6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640DB-EB82-EBD8-F78F-844981341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7FAE5-8024-B40D-4EC3-9231B5BE5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683" y="1599961"/>
            <a:ext cx="2228006" cy="2835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BF8336-B56B-B5D4-4E40-EDAFCA98C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2961" y="1517348"/>
            <a:ext cx="2592380" cy="26826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80344E-9C70-7236-38A3-BD3A44E91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044" y="4620178"/>
            <a:ext cx="5855838" cy="31044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243FBE-5EC1-D4CD-79EC-ABA892306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0613" y="4620178"/>
            <a:ext cx="5855838" cy="310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486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06126-A37A-0A78-3470-45590D4B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Integrate LLM with Real-time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DDB4C8-5E72-8081-F222-6F4453703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9692" y="741844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zure has a new logo, but where do you download it? Here!">
            <a:extLst>
              <a:ext uri="{FF2B5EF4-FFF2-40B4-BE49-F238E27FC236}">
                <a16:creationId xmlns:a16="http://schemas.microsoft.com/office/drawing/2014/main" id="{B239DE27-EE55-8B8F-E6F5-9608C203C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069" y="606090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5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31936F-F3F9-4D87-AEDF-B036050C23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00136" y="1865461"/>
            <a:ext cx="10972800" cy="221599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Real time data integration with LLM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Function Calling</a:t>
            </a:r>
            <a:endParaRPr lang="en-IN" dirty="0">
              <a:solidFill>
                <a:srgbClr val="FFFFFF"/>
              </a:solidFill>
              <a:highlight>
                <a:srgbClr val="08023F"/>
              </a:highligh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Q &amp; A</a:t>
            </a:r>
          </a:p>
          <a:p>
            <a:pPr marL="342900" indent="-342900">
              <a:buFont typeface="Wingdings" pitchFamily="2" charset="2"/>
              <a:buChar char="Ø"/>
            </a:pPr>
            <a:endParaRPr lang="en-I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962DCFE-485A-C840-416C-EC607ADC8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5" y="723556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zure has a new logo, but where do you download it? Here!">
            <a:extLst>
              <a:ext uri="{FF2B5EF4-FFF2-40B4-BE49-F238E27FC236}">
                <a16:creationId xmlns:a16="http://schemas.microsoft.com/office/drawing/2014/main" id="{14AA2D78-BB9A-9EAE-A585-F246D419D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538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30059-2BC4-E665-2F0F-110F19A0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71C86-A3D0-3626-2D83-D9ECF958E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How many of them used </a:t>
            </a:r>
            <a:r>
              <a:rPr lang="en-US" dirty="0" err="1"/>
              <a:t>ChatGPT</a:t>
            </a:r>
            <a:r>
              <a:rPr lang="en-US" dirty="0"/>
              <a:t>?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9824106-54F8-C677-FE06-A5C1B4FBCAFD}"/>
              </a:ext>
            </a:extLst>
          </p:cNvPr>
          <p:cNvSpPr txBox="1">
            <a:spLocks/>
          </p:cNvSpPr>
          <p:nvPr/>
        </p:nvSpPr>
        <p:spPr>
          <a:xfrm>
            <a:off x="1018782" y="2647253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240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74309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548618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11516" marR="0" indent="-21716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28676" marR="0" indent="-20192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96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3077924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37548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97172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6795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LLMs?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479FE56-0DB3-D993-05EF-80A2D7D5544A}"/>
              </a:ext>
            </a:extLst>
          </p:cNvPr>
          <p:cNvSpPr txBox="1">
            <a:spLocks/>
          </p:cNvSpPr>
          <p:nvPr/>
        </p:nvSpPr>
        <p:spPr>
          <a:xfrm>
            <a:off x="1018782" y="3429045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240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74309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548618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11516" marR="0" indent="-21716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28676" marR="0" indent="-20192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96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3077924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37548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97172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6795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LLMs used for?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1CB0E2C-7225-4A90-E52F-BB30F0FCF0C6}"/>
              </a:ext>
            </a:extLst>
          </p:cNvPr>
          <p:cNvSpPr txBox="1">
            <a:spLocks/>
          </p:cNvSpPr>
          <p:nvPr/>
        </p:nvSpPr>
        <p:spPr>
          <a:xfrm>
            <a:off x="1018782" y="4204899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240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74309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548618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11516" marR="0" indent="-21716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28676" marR="0" indent="-20192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96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3077924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37548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97172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6795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Limitations of LLM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0F7AC5C7-7D45-0407-4843-E78C4FCF9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5" y="723556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zure has a new logo, but where do you download it? Here!">
            <a:extLst>
              <a:ext uri="{FF2B5EF4-FFF2-40B4-BE49-F238E27FC236}">
                <a16:creationId xmlns:a16="http://schemas.microsoft.com/office/drawing/2014/main" id="{BDA2691A-91F2-62BF-8A84-0E96EA580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984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404-1E80-5E34-A4D7-E44EC07C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0" y="862359"/>
            <a:ext cx="10516954" cy="598305"/>
          </a:xfrm>
        </p:spPr>
        <p:txBody>
          <a:bodyPr/>
          <a:lstStyle/>
          <a:p>
            <a:r>
              <a:rPr lang="en-US" dirty="0"/>
              <a:t>Real time data Integration with LLM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254ED-FAB7-A5E8-5586-4C7C88CBCF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18782" y="1865461"/>
            <a:ext cx="10972800" cy="1846659"/>
          </a:xfrm>
        </p:spPr>
        <p:txBody>
          <a:bodyPr/>
          <a:lstStyle/>
          <a:p>
            <a:r>
              <a:rPr lang="en-US" dirty="0"/>
              <a:t>Timely Insights</a:t>
            </a:r>
          </a:p>
          <a:p>
            <a:r>
              <a:rPr lang="en-US" dirty="0"/>
              <a:t>Enhanced decision making</a:t>
            </a:r>
          </a:p>
          <a:p>
            <a:r>
              <a:rPr lang="en-US" dirty="0"/>
              <a:t>Improved customer Experience</a:t>
            </a:r>
          </a:p>
          <a:p>
            <a:r>
              <a:rPr lang="en-US" dirty="0"/>
              <a:t>Better Risk Management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C3B6967-5458-8219-BB7A-9848A12EF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5" y="723556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zure has a new logo, but where do you download it? Here!">
            <a:extLst>
              <a:ext uri="{FF2B5EF4-FFF2-40B4-BE49-F238E27FC236}">
                <a16:creationId xmlns:a16="http://schemas.microsoft.com/office/drawing/2014/main" id="{0AFF0E40-7396-1BB8-6804-58BA5429A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029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404-1E80-5E34-A4D7-E44EC07C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0" y="862359"/>
            <a:ext cx="10516954" cy="598305"/>
          </a:xfrm>
        </p:spPr>
        <p:txBody>
          <a:bodyPr/>
          <a:lstStyle/>
          <a:p>
            <a:r>
              <a:rPr lang="en-US" dirty="0"/>
              <a:t>Introduction to Function Calling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254ED-FAB7-A5E8-5586-4C7C88CBCF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18782" y="1865461"/>
            <a:ext cx="10972800" cy="369332"/>
          </a:xfrm>
        </p:spPr>
        <p:txBody>
          <a:bodyPr/>
          <a:lstStyle/>
          <a:p>
            <a:r>
              <a:rPr lang="en-US" dirty="0"/>
              <a:t>Connects with External tools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C3B6967-5458-8219-BB7A-9848A12EF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5" y="723556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7924F58-4875-6BC1-2653-742CF86753F8}"/>
              </a:ext>
            </a:extLst>
          </p:cNvPr>
          <p:cNvSpPr txBox="1">
            <a:spLocks/>
          </p:cNvSpPr>
          <p:nvPr/>
        </p:nvSpPr>
        <p:spPr>
          <a:xfrm>
            <a:off x="1018782" y="2639590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2400" kern="1200" spc="0" baseline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74309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548618" marR="0" indent="0" algn="l" defTabSz="11192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11516" marR="0" indent="-21716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28676" marR="0" indent="-201922" algn="l" defTabSz="111924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96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3077924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37548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97172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6795" indent="-279812" algn="l" defTabSz="111924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Supported Models: GPT-3.5-turbo-0125 and GPT-4-turbo-preview</a:t>
            </a:r>
          </a:p>
        </p:txBody>
      </p:sp>
      <p:pic>
        <p:nvPicPr>
          <p:cNvPr id="6" name="Picture 2" descr="Azure has a new logo, but where do you download it? Here!">
            <a:extLst>
              <a:ext uri="{FF2B5EF4-FFF2-40B4-BE49-F238E27FC236}">
                <a16:creationId xmlns:a16="http://schemas.microsoft.com/office/drawing/2014/main" id="{C5A4EA43-E02F-97F1-D545-7571608DA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troduction to OpenAI Function Calling - Analytics Vidhya">
            <a:extLst>
              <a:ext uri="{FF2B5EF4-FFF2-40B4-BE49-F238E27FC236}">
                <a16:creationId xmlns:a16="http://schemas.microsoft.com/office/drawing/2014/main" id="{B96BAAD7-73FB-A500-36A9-E6E21D23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123" y="5220679"/>
            <a:ext cx="2523978" cy="252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638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404-1E80-5E34-A4D7-E44EC07C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0" y="862359"/>
            <a:ext cx="10516954" cy="598305"/>
          </a:xfrm>
        </p:spPr>
        <p:txBody>
          <a:bodyPr/>
          <a:lstStyle/>
          <a:p>
            <a:r>
              <a:rPr lang="en-US" dirty="0"/>
              <a:t>Example: Function Calling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C3B6967-5458-8219-BB7A-9848A12EF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5" y="7235560"/>
            <a:ext cx="2482287" cy="6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Azure has a new logo, but where do you download it? Here!">
            <a:extLst>
              <a:ext uri="{FF2B5EF4-FFF2-40B4-BE49-F238E27FC236}">
                <a16:creationId xmlns:a16="http://schemas.microsoft.com/office/drawing/2014/main" id="{C5A4EA43-E02F-97F1-D545-7571608DA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0585" y="6323428"/>
            <a:ext cx="1357532" cy="13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6FED88-DDBD-734A-449D-360D7BDF97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1735" y="1634588"/>
            <a:ext cx="7014785" cy="604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47763"/>
      </p:ext>
    </p:extLst>
  </p:cSld>
  <p:clrMapOvr>
    <a:masterClrMapping/>
  </p:clrMapOvr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222</Words>
  <Application>Microsoft Macintosh PowerPoint</Application>
  <PresentationFormat>Custom</PresentationFormat>
  <Paragraphs>51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Söhne</vt:lpstr>
      <vt:lpstr>Segoe UI Semibold</vt:lpstr>
      <vt:lpstr>Calibri</vt:lpstr>
      <vt:lpstr>Segoe UI</vt:lpstr>
      <vt:lpstr>Wingdings</vt:lpstr>
      <vt:lpstr>Arial</vt:lpstr>
      <vt:lpstr>source-serif-pro</vt:lpstr>
      <vt:lpstr>Document template - Corp grid</vt:lpstr>
      <vt:lpstr>1_Document template - Corp grid</vt:lpstr>
      <vt:lpstr>Global Azure Conference 2024</vt:lpstr>
      <vt:lpstr>Gold Partner</vt:lpstr>
      <vt:lpstr>About Us</vt:lpstr>
      <vt:lpstr>Integrate LLM with Real-time Data</vt:lpstr>
      <vt:lpstr>Agenda</vt:lpstr>
      <vt:lpstr>Introduction</vt:lpstr>
      <vt:lpstr>Real time data Integration with LLM</vt:lpstr>
      <vt:lpstr>Introduction to Function Calling</vt:lpstr>
      <vt:lpstr>Example: Function Calling</vt:lpstr>
      <vt:lpstr>Steps for Implementing function call </vt:lpstr>
      <vt:lpstr>Step1: Define function Description </vt:lpstr>
      <vt:lpstr>Step2: Define function</vt:lpstr>
      <vt:lpstr>Step 3: Call function using LLM</vt:lpstr>
      <vt:lpstr>Function Calling</vt:lpstr>
      <vt:lpstr>Demo</vt:lpstr>
      <vt:lpstr>Q &amp; A</vt:lpstr>
      <vt:lpstr>Feedback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or presentation title</dc:title>
  <dc:creator/>
  <cp:lastModifiedBy/>
  <cp:revision>27</cp:revision>
  <dcterms:created xsi:type="dcterms:W3CDTF">2020-10-17T05:30:34Z</dcterms:created>
  <dcterms:modified xsi:type="dcterms:W3CDTF">2024-04-23T17:30:05Z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